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6" d="100"/>
          <a:sy n="76" d="100"/>
        </p:scale>
        <p:origin x="2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FC047B-5E17-49C8-AC42-6D6EDC85170D}" type="datetimeFigureOut">
              <a:rPr lang="en-MY" smtClean="0"/>
              <a:t>2/3/2016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26153D-EF5C-44F0-8ABF-2631897EB28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64074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26153D-EF5C-44F0-8ABF-2631897EB289}" type="slidenum">
              <a:rPr lang="en-MY" smtClean="0"/>
              <a:t>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42699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A956F-6187-4B60-92CD-DB02199A4C31}" type="datetimeFigureOut">
              <a:rPr lang="en-MY" smtClean="0"/>
              <a:t>2/3/2016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B61A-7D05-46CE-B8FB-A4D9726ABC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81031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A956F-6187-4B60-92CD-DB02199A4C31}" type="datetimeFigureOut">
              <a:rPr lang="en-MY" smtClean="0"/>
              <a:t>2/3/2016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B61A-7D05-46CE-B8FB-A4D9726ABC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55568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A956F-6187-4B60-92CD-DB02199A4C31}" type="datetimeFigureOut">
              <a:rPr lang="en-MY" smtClean="0"/>
              <a:t>2/3/2016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B61A-7D05-46CE-B8FB-A4D9726ABC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46081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A956F-6187-4B60-92CD-DB02199A4C31}" type="datetimeFigureOut">
              <a:rPr lang="en-MY" smtClean="0"/>
              <a:t>2/3/2016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B61A-7D05-46CE-B8FB-A4D9726ABC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35104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A956F-6187-4B60-92CD-DB02199A4C31}" type="datetimeFigureOut">
              <a:rPr lang="en-MY" smtClean="0"/>
              <a:t>2/3/2016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B61A-7D05-46CE-B8FB-A4D9726ABC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65820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A956F-6187-4B60-92CD-DB02199A4C31}" type="datetimeFigureOut">
              <a:rPr lang="en-MY" smtClean="0"/>
              <a:t>2/3/2016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B61A-7D05-46CE-B8FB-A4D9726ABC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43875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A956F-6187-4B60-92CD-DB02199A4C31}" type="datetimeFigureOut">
              <a:rPr lang="en-MY" smtClean="0"/>
              <a:t>2/3/2016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B61A-7D05-46CE-B8FB-A4D9726ABC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59445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A956F-6187-4B60-92CD-DB02199A4C31}" type="datetimeFigureOut">
              <a:rPr lang="en-MY" smtClean="0"/>
              <a:t>2/3/2016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B61A-7D05-46CE-B8FB-A4D9726ABC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64030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A956F-6187-4B60-92CD-DB02199A4C31}" type="datetimeFigureOut">
              <a:rPr lang="en-MY" smtClean="0"/>
              <a:t>2/3/2016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B61A-7D05-46CE-B8FB-A4D9726ABC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14212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A956F-6187-4B60-92CD-DB02199A4C31}" type="datetimeFigureOut">
              <a:rPr lang="en-MY" smtClean="0"/>
              <a:t>2/3/2016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B61A-7D05-46CE-B8FB-A4D9726ABC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5413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A956F-6187-4B60-92CD-DB02199A4C31}" type="datetimeFigureOut">
              <a:rPr lang="en-MY" smtClean="0"/>
              <a:t>2/3/2016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B61A-7D05-46CE-B8FB-A4D9726ABC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90386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A956F-6187-4B60-92CD-DB02199A4C31}" type="datetimeFigureOut">
              <a:rPr lang="en-MY" smtClean="0"/>
              <a:t>2/3/2016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AB61A-7D05-46CE-B8FB-A4D9726ABC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99928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202549"/>
              </p:ext>
            </p:extLst>
          </p:nvPr>
        </p:nvGraphicFramePr>
        <p:xfrm>
          <a:off x="496902" y="247346"/>
          <a:ext cx="4450878" cy="63413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25439"/>
                <a:gridCol w="2225439"/>
              </a:tblGrid>
              <a:tr h="9198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 dirty="0">
                          <a:effectLst/>
                        </a:rPr>
                        <a:t>SOLFA</a:t>
                      </a: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ISYARAT TANGAN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  <a:tr h="7871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000">
                          <a:effectLst/>
                        </a:rPr>
                        <a:t/>
                      </a:r>
                      <a:br>
                        <a:rPr lang="en-MY" sz="1000">
                          <a:effectLst/>
                        </a:rPr>
                      </a:b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  <a:tr h="7651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000">
                          <a:effectLst/>
                        </a:rPr>
                        <a:t/>
                      </a:r>
                      <a:br>
                        <a:rPr lang="en-MY" sz="1000">
                          <a:effectLst/>
                        </a:rPr>
                      </a:b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  <a:tr h="802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000">
                          <a:effectLst/>
                        </a:rPr>
                        <a:t/>
                      </a:r>
                      <a:br>
                        <a:rPr lang="en-MY" sz="1000">
                          <a:effectLst/>
                        </a:rPr>
                      </a:b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  <a:tr h="7888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000">
                          <a:effectLst/>
                        </a:rPr>
                        <a:t/>
                      </a:r>
                      <a:br>
                        <a:rPr lang="en-MY" sz="1000">
                          <a:effectLst/>
                        </a:rPr>
                      </a:b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  <a:tr h="7741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000">
                          <a:effectLst/>
                        </a:rPr>
                        <a:t/>
                      </a:r>
                      <a:br>
                        <a:rPr lang="en-MY" sz="1000">
                          <a:effectLst/>
                        </a:rPr>
                      </a:b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  <a:tr h="7888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000" dirty="0">
                          <a:effectLst/>
                        </a:rPr>
                        <a:t/>
                      </a:r>
                      <a:br>
                        <a:rPr lang="en-MY" sz="1000" dirty="0">
                          <a:effectLst/>
                        </a:rPr>
                      </a:b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  <a:tr h="7147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000" dirty="0">
                          <a:effectLst/>
                        </a:rPr>
                        <a:t/>
                      </a:r>
                      <a:br>
                        <a:rPr lang="en-MY" sz="1000" dirty="0">
                          <a:effectLst/>
                        </a:rPr>
                      </a:b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</a:tbl>
          </a:graphicData>
        </a:graphic>
      </p:graphicFrame>
      <p:pic>
        <p:nvPicPr>
          <p:cNvPr id="2059" name="Picture 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3" t="17595" b="36917"/>
          <a:stretch>
            <a:fillRect/>
          </a:stretch>
        </p:blipFill>
        <p:spPr bwMode="auto">
          <a:xfrm>
            <a:off x="3266291" y="1108185"/>
            <a:ext cx="917575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2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79" b="37029"/>
          <a:stretch>
            <a:fillRect/>
          </a:stretch>
        </p:blipFill>
        <p:spPr bwMode="auto">
          <a:xfrm>
            <a:off x="3266291" y="1909307"/>
            <a:ext cx="917575" cy="766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1" name="Picture 2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157" b="30003"/>
          <a:stretch>
            <a:fillRect/>
          </a:stretch>
        </p:blipFill>
        <p:spPr bwMode="auto">
          <a:xfrm>
            <a:off x="3266291" y="2679582"/>
            <a:ext cx="917575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2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41" b="26517"/>
          <a:stretch>
            <a:fillRect/>
          </a:stretch>
        </p:blipFill>
        <p:spPr bwMode="auto">
          <a:xfrm>
            <a:off x="3251613" y="3509963"/>
            <a:ext cx="917575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2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79" b="30692"/>
          <a:stretch>
            <a:fillRect/>
          </a:stretch>
        </p:blipFill>
        <p:spPr bwMode="auto">
          <a:xfrm>
            <a:off x="3251613" y="4312595"/>
            <a:ext cx="917575" cy="77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2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35" b="37816"/>
          <a:stretch>
            <a:fillRect/>
          </a:stretch>
        </p:blipFill>
        <p:spPr bwMode="auto">
          <a:xfrm>
            <a:off x="3251613" y="5112391"/>
            <a:ext cx="917575" cy="766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2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89" b="40746"/>
          <a:stretch>
            <a:fillRect/>
          </a:stretch>
        </p:blipFill>
        <p:spPr bwMode="auto">
          <a:xfrm>
            <a:off x="3242088" y="5879154"/>
            <a:ext cx="927100" cy="776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Oval 11"/>
          <p:cNvSpPr/>
          <p:nvPr/>
        </p:nvSpPr>
        <p:spPr>
          <a:xfrm>
            <a:off x="5887276" y="1904696"/>
            <a:ext cx="914400" cy="89535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2400" b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</a:t>
            </a:r>
            <a:endParaRPr lang="en-MY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7027144" y="4092880"/>
            <a:ext cx="914400" cy="89535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2400" b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</a:t>
            </a:r>
            <a:endParaRPr lang="en-MY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87276" y="4092880"/>
            <a:ext cx="914400" cy="89535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FA</a:t>
            </a:r>
            <a:endParaRPr lang="en-MY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7027144" y="3003223"/>
            <a:ext cx="914400" cy="89535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2400" b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MI</a:t>
            </a:r>
            <a:endParaRPr lang="en-MY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7027144" y="1913566"/>
            <a:ext cx="914400" cy="89535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2400" b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TI</a:t>
            </a:r>
            <a:endParaRPr lang="en-MY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8167012" y="2998788"/>
            <a:ext cx="914400" cy="89535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2400" b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</a:t>
            </a:r>
            <a:endParaRPr lang="en-MY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5887276" y="2998788"/>
            <a:ext cx="914400" cy="89535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</a:t>
            </a:r>
            <a:endParaRPr lang="en-MY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15"/>
          <p:cNvSpPr>
            <a:spLocks noChangeArrowheads="1"/>
          </p:cNvSpPr>
          <p:nvPr/>
        </p:nvSpPr>
        <p:spPr bwMode="auto">
          <a:xfrm>
            <a:off x="496126" y="24734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auto">
          <a:xfrm>
            <a:off x="5543550" y="704546"/>
            <a:ext cx="7144576" cy="552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 dirty="0"/>
          </a:p>
        </p:txBody>
      </p:sp>
      <p:sp>
        <p:nvSpPr>
          <p:cNvPr id="3" name="Horizontal Scroll 2"/>
          <p:cNvSpPr/>
          <p:nvPr/>
        </p:nvSpPr>
        <p:spPr>
          <a:xfrm>
            <a:off x="5173249" y="247345"/>
            <a:ext cx="6463430" cy="1629189"/>
          </a:xfrm>
          <a:prstGeom prst="horizontalScroll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2400" b="1" dirty="0" smtClean="0"/>
              <a:t>Padankan bulatan </a:t>
            </a:r>
            <a:r>
              <a:rPr lang="en-MY" sz="2400" b="1" dirty="0" err="1"/>
              <a:t>s</a:t>
            </a:r>
            <a:r>
              <a:rPr lang="en-MY" sz="2400" b="1" dirty="0" err="1" smtClean="0"/>
              <a:t>olfa</a:t>
            </a:r>
            <a:r>
              <a:rPr lang="en-MY" sz="2400" b="1" dirty="0" smtClean="0"/>
              <a:t> berikut </a:t>
            </a:r>
            <a:r>
              <a:rPr lang="en-MY" sz="2400" b="1" dirty="0"/>
              <a:t>d</a:t>
            </a:r>
            <a:r>
              <a:rPr lang="en-MY" sz="2400" b="1" dirty="0" smtClean="0"/>
              <a:t>engan </a:t>
            </a:r>
            <a:r>
              <a:rPr lang="en-MY" sz="2400" b="1" dirty="0"/>
              <a:t>i</a:t>
            </a:r>
            <a:r>
              <a:rPr lang="en-MY" sz="2400" b="1" dirty="0" smtClean="0"/>
              <a:t>syarat </a:t>
            </a:r>
            <a:r>
              <a:rPr lang="en-MY" sz="2400" b="1" dirty="0"/>
              <a:t>t</a:t>
            </a:r>
            <a:r>
              <a:rPr lang="en-MY" sz="2400" b="1" dirty="0" smtClean="0"/>
              <a:t>angan </a:t>
            </a:r>
            <a:r>
              <a:rPr lang="en-MY" sz="2400" b="1" dirty="0"/>
              <a:t>y</a:t>
            </a:r>
            <a:r>
              <a:rPr lang="en-MY" sz="2400" b="1" dirty="0" smtClean="0"/>
              <a:t>ang </a:t>
            </a:r>
            <a:r>
              <a:rPr lang="en-MY" sz="2400" b="1" dirty="0"/>
              <a:t>b</a:t>
            </a:r>
            <a:r>
              <a:rPr lang="en-MY" sz="2400" b="1" dirty="0" smtClean="0"/>
              <a:t>etul </a:t>
            </a:r>
            <a:r>
              <a:rPr lang="en-MY" sz="2400" b="1" dirty="0" smtClean="0">
                <a:sym typeface="Wingdings" panose="05000000000000000000" pitchFamily="2" charset="2"/>
              </a:rPr>
              <a:t></a:t>
            </a:r>
            <a:endParaRPr lang="en-MY" sz="2400" b="1" dirty="0"/>
          </a:p>
        </p:txBody>
      </p:sp>
    </p:spTree>
    <p:extLst>
      <p:ext uri="{BB962C8B-B14F-4D97-AF65-F5344CB8AC3E}">
        <p14:creationId xmlns:p14="http://schemas.microsoft.com/office/powerpoint/2010/main" val="32323352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4789" y="161187"/>
            <a:ext cx="6463430" cy="6504080"/>
          </a:xfrm>
        </p:spPr>
      </p:pic>
    </p:spTree>
    <p:extLst>
      <p:ext uri="{BB962C8B-B14F-4D97-AF65-F5344CB8AC3E}">
        <p14:creationId xmlns:p14="http://schemas.microsoft.com/office/powerpoint/2010/main" val="1360732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96902" y="247346"/>
          <a:ext cx="4450878" cy="63413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25439"/>
                <a:gridCol w="2225439"/>
              </a:tblGrid>
              <a:tr h="9198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 dirty="0">
                          <a:effectLst/>
                        </a:rPr>
                        <a:t>SOLFA</a:t>
                      </a: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ISYARAT TANGAN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  <a:tr h="7871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000">
                          <a:effectLst/>
                        </a:rPr>
                        <a:t/>
                      </a:r>
                      <a:br>
                        <a:rPr lang="en-MY" sz="1000">
                          <a:effectLst/>
                        </a:rPr>
                      </a:b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  <a:tr h="7651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000">
                          <a:effectLst/>
                        </a:rPr>
                        <a:t/>
                      </a:r>
                      <a:br>
                        <a:rPr lang="en-MY" sz="1000">
                          <a:effectLst/>
                        </a:rPr>
                      </a:b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  <a:tr h="802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000">
                          <a:effectLst/>
                        </a:rPr>
                        <a:t/>
                      </a:r>
                      <a:br>
                        <a:rPr lang="en-MY" sz="1000">
                          <a:effectLst/>
                        </a:rPr>
                      </a:b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  <a:tr h="7888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000">
                          <a:effectLst/>
                        </a:rPr>
                        <a:t/>
                      </a:r>
                      <a:br>
                        <a:rPr lang="en-MY" sz="1000">
                          <a:effectLst/>
                        </a:rPr>
                      </a:b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  <a:tr h="7741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000">
                          <a:effectLst/>
                        </a:rPr>
                        <a:t/>
                      </a:r>
                      <a:br>
                        <a:rPr lang="en-MY" sz="1000">
                          <a:effectLst/>
                        </a:rPr>
                      </a:b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  <a:tr h="7888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000" dirty="0">
                          <a:effectLst/>
                        </a:rPr>
                        <a:t/>
                      </a:r>
                      <a:br>
                        <a:rPr lang="en-MY" sz="1000" dirty="0">
                          <a:effectLst/>
                        </a:rPr>
                      </a:b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  <a:tr h="7147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000" dirty="0">
                          <a:effectLst/>
                        </a:rPr>
                        <a:t/>
                      </a:r>
                      <a:br>
                        <a:rPr lang="en-MY" sz="1000" dirty="0">
                          <a:effectLst/>
                        </a:rPr>
                      </a:b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</a:tbl>
          </a:graphicData>
        </a:graphic>
      </p:graphicFrame>
      <p:pic>
        <p:nvPicPr>
          <p:cNvPr id="2059" name="Picture 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3" t="17595" b="36917"/>
          <a:stretch>
            <a:fillRect/>
          </a:stretch>
        </p:blipFill>
        <p:spPr bwMode="auto">
          <a:xfrm>
            <a:off x="3266291" y="1108185"/>
            <a:ext cx="917575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2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79" b="37029"/>
          <a:stretch>
            <a:fillRect/>
          </a:stretch>
        </p:blipFill>
        <p:spPr bwMode="auto">
          <a:xfrm>
            <a:off x="3266291" y="1909307"/>
            <a:ext cx="917575" cy="766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1" name="Picture 2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157" b="30003"/>
          <a:stretch>
            <a:fillRect/>
          </a:stretch>
        </p:blipFill>
        <p:spPr bwMode="auto">
          <a:xfrm>
            <a:off x="3266291" y="2679582"/>
            <a:ext cx="917575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2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41" b="26517"/>
          <a:stretch>
            <a:fillRect/>
          </a:stretch>
        </p:blipFill>
        <p:spPr bwMode="auto">
          <a:xfrm>
            <a:off x="3251613" y="3509963"/>
            <a:ext cx="917575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2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79" b="30692"/>
          <a:stretch>
            <a:fillRect/>
          </a:stretch>
        </p:blipFill>
        <p:spPr bwMode="auto">
          <a:xfrm>
            <a:off x="3251613" y="4312595"/>
            <a:ext cx="917575" cy="77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2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35" b="37816"/>
          <a:stretch>
            <a:fillRect/>
          </a:stretch>
        </p:blipFill>
        <p:spPr bwMode="auto">
          <a:xfrm>
            <a:off x="3251613" y="5112391"/>
            <a:ext cx="917575" cy="766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2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89" b="40746"/>
          <a:stretch>
            <a:fillRect/>
          </a:stretch>
        </p:blipFill>
        <p:spPr bwMode="auto">
          <a:xfrm>
            <a:off x="3242088" y="5879154"/>
            <a:ext cx="927100" cy="776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Oval 11"/>
          <p:cNvSpPr/>
          <p:nvPr/>
        </p:nvSpPr>
        <p:spPr>
          <a:xfrm>
            <a:off x="1164964" y="1088484"/>
            <a:ext cx="914400" cy="89535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</a:t>
            </a:r>
            <a:endParaRPr lang="en-MY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7027144" y="4092880"/>
            <a:ext cx="914400" cy="89535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2400" b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</a:t>
            </a:r>
            <a:endParaRPr lang="en-MY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87276" y="4092880"/>
            <a:ext cx="914400" cy="89535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FA</a:t>
            </a:r>
            <a:endParaRPr lang="en-MY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7027144" y="3003223"/>
            <a:ext cx="914400" cy="89535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2400" b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MI</a:t>
            </a:r>
            <a:endParaRPr lang="en-MY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7027144" y="1913566"/>
            <a:ext cx="914400" cy="89535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2400" b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TI</a:t>
            </a:r>
            <a:endParaRPr lang="en-MY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8167012" y="2998788"/>
            <a:ext cx="914400" cy="89535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2400" b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</a:t>
            </a:r>
            <a:endParaRPr lang="en-MY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5887276" y="2998788"/>
            <a:ext cx="914400" cy="89535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</a:t>
            </a:r>
            <a:endParaRPr lang="en-MY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15"/>
          <p:cNvSpPr>
            <a:spLocks noChangeArrowheads="1"/>
          </p:cNvSpPr>
          <p:nvPr/>
        </p:nvSpPr>
        <p:spPr bwMode="auto">
          <a:xfrm>
            <a:off x="496126" y="24734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auto">
          <a:xfrm>
            <a:off x="496126" y="70454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19" name="Horizontal Scroll 18"/>
          <p:cNvSpPr/>
          <p:nvPr/>
        </p:nvSpPr>
        <p:spPr>
          <a:xfrm>
            <a:off x="5173249" y="247345"/>
            <a:ext cx="6463430" cy="1629189"/>
          </a:xfrm>
          <a:prstGeom prst="horizontalScroll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2400" b="1" dirty="0" smtClean="0"/>
              <a:t>Padankan bulatan </a:t>
            </a:r>
            <a:r>
              <a:rPr lang="en-MY" sz="2400" b="1" dirty="0" err="1"/>
              <a:t>s</a:t>
            </a:r>
            <a:r>
              <a:rPr lang="en-MY" sz="2400" b="1" dirty="0" err="1" smtClean="0"/>
              <a:t>olfa</a:t>
            </a:r>
            <a:r>
              <a:rPr lang="en-MY" sz="2400" b="1" dirty="0" smtClean="0"/>
              <a:t> berikut </a:t>
            </a:r>
            <a:r>
              <a:rPr lang="en-MY" sz="2400" b="1" dirty="0"/>
              <a:t>d</a:t>
            </a:r>
            <a:r>
              <a:rPr lang="en-MY" sz="2400" b="1" dirty="0" smtClean="0"/>
              <a:t>engan </a:t>
            </a:r>
            <a:r>
              <a:rPr lang="en-MY" sz="2400" b="1" dirty="0"/>
              <a:t>i</a:t>
            </a:r>
            <a:r>
              <a:rPr lang="en-MY" sz="2400" b="1" dirty="0" smtClean="0"/>
              <a:t>syarat </a:t>
            </a:r>
            <a:r>
              <a:rPr lang="en-MY" sz="2400" b="1" dirty="0"/>
              <a:t>t</a:t>
            </a:r>
            <a:r>
              <a:rPr lang="en-MY" sz="2400" b="1" dirty="0" smtClean="0"/>
              <a:t>angan </a:t>
            </a:r>
            <a:r>
              <a:rPr lang="en-MY" sz="2400" b="1" dirty="0"/>
              <a:t>y</a:t>
            </a:r>
            <a:r>
              <a:rPr lang="en-MY" sz="2400" b="1" dirty="0" smtClean="0"/>
              <a:t>ang </a:t>
            </a:r>
            <a:r>
              <a:rPr lang="en-MY" sz="2400" b="1" dirty="0"/>
              <a:t>b</a:t>
            </a:r>
            <a:r>
              <a:rPr lang="en-MY" sz="2400" b="1" dirty="0" smtClean="0"/>
              <a:t>etul </a:t>
            </a:r>
            <a:r>
              <a:rPr lang="en-MY" sz="2400" b="1" dirty="0" smtClean="0">
                <a:sym typeface="Wingdings" panose="05000000000000000000" pitchFamily="2" charset="2"/>
              </a:rPr>
              <a:t></a:t>
            </a:r>
            <a:endParaRPr lang="en-MY" sz="2400" b="1" dirty="0"/>
          </a:p>
        </p:txBody>
      </p:sp>
    </p:spTree>
    <p:extLst>
      <p:ext uri="{BB962C8B-B14F-4D97-AF65-F5344CB8AC3E}">
        <p14:creationId xmlns:p14="http://schemas.microsoft.com/office/powerpoint/2010/main" val="3503395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96902" y="247346"/>
          <a:ext cx="4450878" cy="63413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25439"/>
                <a:gridCol w="2225439"/>
              </a:tblGrid>
              <a:tr h="9198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 dirty="0">
                          <a:effectLst/>
                        </a:rPr>
                        <a:t>SOLFA</a:t>
                      </a: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ISYARAT TANGAN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  <a:tr h="7871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000">
                          <a:effectLst/>
                        </a:rPr>
                        <a:t/>
                      </a:r>
                      <a:br>
                        <a:rPr lang="en-MY" sz="1000">
                          <a:effectLst/>
                        </a:rPr>
                      </a:b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  <a:tr h="7651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000">
                          <a:effectLst/>
                        </a:rPr>
                        <a:t/>
                      </a:r>
                      <a:br>
                        <a:rPr lang="en-MY" sz="1000">
                          <a:effectLst/>
                        </a:rPr>
                      </a:b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  <a:tr h="802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000">
                          <a:effectLst/>
                        </a:rPr>
                        <a:t/>
                      </a:r>
                      <a:br>
                        <a:rPr lang="en-MY" sz="1000">
                          <a:effectLst/>
                        </a:rPr>
                      </a:b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  <a:tr h="7888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000">
                          <a:effectLst/>
                        </a:rPr>
                        <a:t/>
                      </a:r>
                      <a:br>
                        <a:rPr lang="en-MY" sz="1000">
                          <a:effectLst/>
                        </a:rPr>
                      </a:b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  <a:tr h="7741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000">
                          <a:effectLst/>
                        </a:rPr>
                        <a:t/>
                      </a:r>
                      <a:br>
                        <a:rPr lang="en-MY" sz="1000">
                          <a:effectLst/>
                        </a:rPr>
                      </a:b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  <a:tr h="7888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000" dirty="0">
                          <a:effectLst/>
                        </a:rPr>
                        <a:t/>
                      </a:r>
                      <a:br>
                        <a:rPr lang="en-MY" sz="1000" dirty="0">
                          <a:effectLst/>
                        </a:rPr>
                      </a:b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  <a:tr h="7147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000" dirty="0">
                          <a:effectLst/>
                        </a:rPr>
                        <a:t/>
                      </a:r>
                      <a:br>
                        <a:rPr lang="en-MY" sz="1000" dirty="0">
                          <a:effectLst/>
                        </a:rPr>
                      </a:b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</a:tbl>
          </a:graphicData>
        </a:graphic>
      </p:graphicFrame>
      <p:pic>
        <p:nvPicPr>
          <p:cNvPr id="2059" name="Picture 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3" t="17595" b="36917"/>
          <a:stretch>
            <a:fillRect/>
          </a:stretch>
        </p:blipFill>
        <p:spPr bwMode="auto">
          <a:xfrm>
            <a:off x="3266291" y="1108185"/>
            <a:ext cx="917575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2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79" b="37029"/>
          <a:stretch>
            <a:fillRect/>
          </a:stretch>
        </p:blipFill>
        <p:spPr bwMode="auto">
          <a:xfrm>
            <a:off x="3266291" y="1909307"/>
            <a:ext cx="917575" cy="766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1" name="Picture 2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157" b="30003"/>
          <a:stretch>
            <a:fillRect/>
          </a:stretch>
        </p:blipFill>
        <p:spPr bwMode="auto">
          <a:xfrm>
            <a:off x="3266291" y="2679582"/>
            <a:ext cx="917575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2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41" b="26517"/>
          <a:stretch>
            <a:fillRect/>
          </a:stretch>
        </p:blipFill>
        <p:spPr bwMode="auto">
          <a:xfrm>
            <a:off x="3251613" y="3509963"/>
            <a:ext cx="917575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2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79" b="30692"/>
          <a:stretch>
            <a:fillRect/>
          </a:stretch>
        </p:blipFill>
        <p:spPr bwMode="auto">
          <a:xfrm>
            <a:off x="3251613" y="4312595"/>
            <a:ext cx="917575" cy="77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2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35" b="37816"/>
          <a:stretch>
            <a:fillRect/>
          </a:stretch>
        </p:blipFill>
        <p:spPr bwMode="auto">
          <a:xfrm>
            <a:off x="3251613" y="5112391"/>
            <a:ext cx="917575" cy="766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2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89" b="40746"/>
          <a:stretch>
            <a:fillRect/>
          </a:stretch>
        </p:blipFill>
        <p:spPr bwMode="auto">
          <a:xfrm>
            <a:off x="3242088" y="5879154"/>
            <a:ext cx="927100" cy="776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Oval 11"/>
          <p:cNvSpPr/>
          <p:nvPr/>
        </p:nvSpPr>
        <p:spPr>
          <a:xfrm>
            <a:off x="1164964" y="1088484"/>
            <a:ext cx="914400" cy="89535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</a:t>
            </a:r>
            <a:endParaRPr lang="en-MY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7027144" y="4092880"/>
            <a:ext cx="914400" cy="89535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2400" b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</a:t>
            </a:r>
            <a:endParaRPr lang="en-MY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87276" y="4092880"/>
            <a:ext cx="914400" cy="89535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FA</a:t>
            </a:r>
            <a:endParaRPr lang="en-MY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7027144" y="3003223"/>
            <a:ext cx="914400" cy="89535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2400" b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MI</a:t>
            </a:r>
            <a:endParaRPr lang="en-MY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1164964" y="5819622"/>
            <a:ext cx="914400" cy="89535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TI</a:t>
            </a:r>
            <a:endParaRPr lang="en-MY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8167012" y="2998788"/>
            <a:ext cx="914400" cy="89535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</a:t>
            </a:r>
            <a:endParaRPr lang="en-MY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5887276" y="2998788"/>
            <a:ext cx="914400" cy="89535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</a:t>
            </a:r>
            <a:endParaRPr lang="en-MY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15"/>
          <p:cNvSpPr>
            <a:spLocks noChangeArrowheads="1"/>
          </p:cNvSpPr>
          <p:nvPr/>
        </p:nvSpPr>
        <p:spPr bwMode="auto">
          <a:xfrm>
            <a:off x="496126" y="24734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auto">
          <a:xfrm>
            <a:off x="496126" y="70454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19" name="Horizontal Scroll 18"/>
          <p:cNvSpPr/>
          <p:nvPr/>
        </p:nvSpPr>
        <p:spPr>
          <a:xfrm>
            <a:off x="5173249" y="247345"/>
            <a:ext cx="6463430" cy="1629189"/>
          </a:xfrm>
          <a:prstGeom prst="horizontalScroll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2400" b="1" dirty="0" smtClean="0"/>
              <a:t>Padankan bulatan </a:t>
            </a:r>
            <a:r>
              <a:rPr lang="en-MY" sz="2400" b="1" dirty="0" err="1"/>
              <a:t>s</a:t>
            </a:r>
            <a:r>
              <a:rPr lang="en-MY" sz="2400" b="1" dirty="0" err="1" smtClean="0"/>
              <a:t>olfa</a:t>
            </a:r>
            <a:r>
              <a:rPr lang="en-MY" sz="2400" b="1" dirty="0" smtClean="0"/>
              <a:t> berikut </a:t>
            </a:r>
            <a:r>
              <a:rPr lang="en-MY" sz="2400" b="1" dirty="0"/>
              <a:t>d</a:t>
            </a:r>
            <a:r>
              <a:rPr lang="en-MY" sz="2400" b="1" dirty="0" smtClean="0"/>
              <a:t>engan </a:t>
            </a:r>
            <a:r>
              <a:rPr lang="en-MY" sz="2400" b="1" dirty="0"/>
              <a:t>i</a:t>
            </a:r>
            <a:r>
              <a:rPr lang="en-MY" sz="2400" b="1" dirty="0" smtClean="0"/>
              <a:t>syarat </a:t>
            </a:r>
            <a:r>
              <a:rPr lang="en-MY" sz="2400" b="1" dirty="0"/>
              <a:t>t</a:t>
            </a:r>
            <a:r>
              <a:rPr lang="en-MY" sz="2400" b="1" dirty="0" smtClean="0"/>
              <a:t>angan </a:t>
            </a:r>
            <a:r>
              <a:rPr lang="en-MY" sz="2400" b="1" dirty="0"/>
              <a:t>y</a:t>
            </a:r>
            <a:r>
              <a:rPr lang="en-MY" sz="2400" b="1" dirty="0" smtClean="0"/>
              <a:t>ang </a:t>
            </a:r>
            <a:r>
              <a:rPr lang="en-MY" sz="2400" b="1" dirty="0"/>
              <a:t>b</a:t>
            </a:r>
            <a:r>
              <a:rPr lang="en-MY" sz="2400" b="1" dirty="0" smtClean="0"/>
              <a:t>etul </a:t>
            </a:r>
            <a:r>
              <a:rPr lang="en-MY" sz="2400" b="1" dirty="0" smtClean="0">
                <a:sym typeface="Wingdings" panose="05000000000000000000" pitchFamily="2" charset="2"/>
              </a:rPr>
              <a:t></a:t>
            </a:r>
            <a:endParaRPr lang="en-MY" sz="2400" b="1" dirty="0"/>
          </a:p>
        </p:txBody>
      </p:sp>
    </p:spTree>
    <p:extLst>
      <p:ext uri="{BB962C8B-B14F-4D97-AF65-F5344CB8AC3E}">
        <p14:creationId xmlns:p14="http://schemas.microsoft.com/office/powerpoint/2010/main" val="2861055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96902" y="247346"/>
          <a:ext cx="4450878" cy="63413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25439"/>
                <a:gridCol w="2225439"/>
              </a:tblGrid>
              <a:tr h="9198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 dirty="0">
                          <a:effectLst/>
                        </a:rPr>
                        <a:t>SOLFA</a:t>
                      </a: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ISYARAT TANGAN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  <a:tr h="7871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000">
                          <a:effectLst/>
                        </a:rPr>
                        <a:t/>
                      </a:r>
                      <a:br>
                        <a:rPr lang="en-MY" sz="1000">
                          <a:effectLst/>
                        </a:rPr>
                      </a:b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  <a:tr h="7651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000">
                          <a:effectLst/>
                        </a:rPr>
                        <a:t/>
                      </a:r>
                      <a:br>
                        <a:rPr lang="en-MY" sz="1000">
                          <a:effectLst/>
                        </a:rPr>
                      </a:b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  <a:tr h="802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000">
                          <a:effectLst/>
                        </a:rPr>
                        <a:t/>
                      </a:r>
                      <a:br>
                        <a:rPr lang="en-MY" sz="1000">
                          <a:effectLst/>
                        </a:rPr>
                      </a:b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  <a:tr h="7888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000">
                          <a:effectLst/>
                        </a:rPr>
                        <a:t/>
                      </a:r>
                      <a:br>
                        <a:rPr lang="en-MY" sz="1000">
                          <a:effectLst/>
                        </a:rPr>
                      </a:b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  <a:tr h="7741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000">
                          <a:effectLst/>
                        </a:rPr>
                        <a:t/>
                      </a:r>
                      <a:br>
                        <a:rPr lang="en-MY" sz="1000">
                          <a:effectLst/>
                        </a:rPr>
                      </a:b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  <a:tr h="7888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000" dirty="0">
                          <a:effectLst/>
                        </a:rPr>
                        <a:t/>
                      </a:r>
                      <a:br>
                        <a:rPr lang="en-MY" sz="1000" dirty="0">
                          <a:effectLst/>
                        </a:rPr>
                      </a:b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  <a:tr h="7147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000" dirty="0">
                          <a:effectLst/>
                        </a:rPr>
                        <a:t/>
                      </a:r>
                      <a:br>
                        <a:rPr lang="en-MY" sz="1000" dirty="0">
                          <a:effectLst/>
                        </a:rPr>
                      </a:b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</a:tbl>
          </a:graphicData>
        </a:graphic>
      </p:graphicFrame>
      <p:pic>
        <p:nvPicPr>
          <p:cNvPr id="2059" name="Picture 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3" t="17595" b="36917"/>
          <a:stretch>
            <a:fillRect/>
          </a:stretch>
        </p:blipFill>
        <p:spPr bwMode="auto">
          <a:xfrm>
            <a:off x="3266291" y="1108185"/>
            <a:ext cx="917575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2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79" b="37029"/>
          <a:stretch>
            <a:fillRect/>
          </a:stretch>
        </p:blipFill>
        <p:spPr bwMode="auto">
          <a:xfrm>
            <a:off x="3266291" y="1909307"/>
            <a:ext cx="917575" cy="766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1" name="Picture 2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157" b="30003"/>
          <a:stretch>
            <a:fillRect/>
          </a:stretch>
        </p:blipFill>
        <p:spPr bwMode="auto">
          <a:xfrm>
            <a:off x="3266291" y="2679582"/>
            <a:ext cx="917575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2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41" b="26517"/>
          <a:stretch>
            <a:fillRect/>
          </a:stretch>
        </p:blipFill>
        <p:spPr bwMode="auto">
          <a:xfrm>
            <a:off x="3251613" y="3509963"/>
            <a:ext cx="917575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2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79" b="30692"/>
          <a:stretch>
            <a:fillRect/>
          </a:stretch>
        </p:blipFill>
        <p:spPr bwMode="auto">
          <a:xfrm>
            <a:off x="3251613" y="4312595"/>
            <a:ext cx="917575" cy="77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2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35" b="37816"/>
          <a:stretch>
            <a:fillRect/>
          </a:stretch>
        </p:blipFill>
        <p:spPr bwMode="auto">
          <a:xfrm>
            <a:off x="3251613" y="5112391"/>
            <a:ext cx="917575" cy="766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2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89" b="40746"/>
          <a:stretch>
            <a:fillRect/>
          </a:stretch>
        </p:blipFill>
        <p:spPr bwMode="auto">
          <a:xfrm>
            <a:off x="3242088" y="5879154"/>
            <a:ext cx="927100" cy="776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Oval 11"/>
          <p:cNvSpPr/>
          <p:nvPr/>
        </p:nvSpPr>
        <p:spPr>
          <a:xfrm>
            <a:off x="1164964" y="1088484"/>
            <a:ext cx="914400" cy="89535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</a:t>
            </a:r>
            <a:endParaRPr lang="en-MY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7027144" y="4092880"/>
            <a:ext cx="914400" cy="89535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2400" b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</a:t>
            </a:r>
            <a:endParaRPr lang="en-MY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87276" y="4092880"/>
            <a:ext cx="914400" cy="89535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FA</a:t>
            </a:r>
            <a:endParaRPr lang="en-MY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7027144" y="3003223"/>
            <a:ext cx="914400" cy="89535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2400" b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MI</a:t>
            </a:r>
            <a:endParaRPr lang="en-MY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1164964" y="5819622"/>
            <a:ext cx="914400" cy="89535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TI</a:t>
            </a:r>
            <a:endParaRPr lang="en-MY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8167012" y="2998788"/>
            <a:ext cx="914400" cy="89535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</a:t>
            </a:r>
            <a:endParaRPr lang="en-MY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1174489" y="5032907"/>
            <a:ext cx="914400" cy="89535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</a:t>
            </a:r>
            <a:endParaRPr lang="en-MY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15"/>
          <p:cNvSpPr>
            <a:spLocks noChangeArrowheads="1"/>
          </p:cNvSpPr>
          <p:nvPr/>
        </p:nvSpPr>
        <p:spPr bwMode="auto">
          <a:xfrm>
            <a:off x="496126" y="24734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auto">
          <a:xfrm>
            <a:off x="496126" y="70454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19" name="Horizontal Scroll 18"/>
          <p:cNvSpPr/>
          <p:nvPr/>
        </p:nvSpPr>
        <p:spPr>
          <a:xfrm>
            <a:off x="5173249" y="247345"/>
            <a:ext cx="6463430" cy="1629189"/>
          </a:xfrm>
          <a:prstGeom prst="horizontalScroll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2400" b="1" dirty="0" smtClean="0"/>
              <a:t>Padankan bulatan </a:t>
            </a:r>
            <a:r>
              <a:rPr lang="en-MY" sz="2400" b="1" dirty="0" err="1"/>
              <a:t>s</a:t>
            </a:r>
            <a:r>
              <a:rPr lang="en-MY" sz="2400" b="1" dirty="0" err="1" smtClean="0"/>
              <a:t>olfa</a:t>
            </a:r>
            <a:r>
              <a:rPr lang="en-MY" sz="2400" b="1" dirty="0" smtClean="0"/>
              <a:t> berikut </a:t>
            </a:r>
            <a:r>
              <a:rPr lang="en-MY" sz="2400" b="1" dirty="0"/>
              <a:t>d</a:t>
            </a:r>
            <a:r>
              <a:rPr lang="en-MY" sz="2400" b="1" dirty="0" smtClean="0"/>
              <a:t>engan </a:t>
            </a:r>
            <a:r>
              <a:rPr lang="en-MY" sz="2400" b="1" dirty="0"/>
              <a:t>i</a:t>
            </a:r>
            <a:r>
              <a:rPr lang="en-MY" sz="2400" b="1" dirty="0" smtClean="0"/>
              <a:t>syarat </a:t>
            </a:r>
            <a:r>
              <a:rPr lang="en-MY" sz="2400" b="1" dirty="0"/>
              <a:t>t</a:t>
            </a:r>
            <a:r>
              <a:rPr lang="en-MY" sz="2400" b="1" dirty="0" smtClean="0"/>
              <a:t>angan </a:t>
            </a:r>
            <a:r>
              <a:rPr lang="en-MY" sz="2400" b="1" dirty="0"/>
              <a:t>y</a:t>
            </a:r>
            <a:r>
              <a:rPr lang="en-MY" sz="2400" b="1" dirty="0" smtClean="0"/>
              <a:t>ang </a:t>
            </a:r>
            <a:r>
              <a:rPr lang="en-MY" sz="2400" b="1" dirty="0"/>
              <a:t>b</a:t>
            </a:r>
            <a:r>
              <a:rPr lang="en-MY" sz="2400" b="1" dirty="0" smtClean="0"/>
              <a:t>etul </a:t>
            </a:r>
            <a:r>
              <a:rPr lang="en-MY" sz="2400" b="1" dirty="0" smtClean="0">
                <a:sym typeface="Wingdings" panose="05000000000000000000" pitchFamily="2" charset="2"/>
              </a:rPr>
              <a:t></a:t>
            </a:r>
            <a:endParaRPr lang="en-MY" sz="2400" b="1" dirty="0"/>
          </a:p>
        </p:txBody>
      </p:sp>
    </p:spTree>
    <p:extLst>
      <p:ext uri="{BB962C8B-B14F-4D97-AF65-F5344CB8AC3E}">
        <p14:creationId xmlns:p14="http://schemas.microsoft.com/office/powerpoint/2010/main" val="637949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96902" y="247346"/>
          <a:ext cx="4450878" cy="63413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25439"/>
                <a:gridCol w="2225439"/>
              </a:tblGrid>
              <a:tr h="9198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 dirty="0">
                          <a:effectLst/>
                        </a:rPr>
                        <a:t>SOLFA</a:t>
                      </a: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ISYARAT TANGAN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  <a:tr h="7871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000">
                          <a:effectLst/>
                        </a:rPr>
                        <a:t/>
                      </a:r>
                      <a:br>
                        <a:rPr lang="en-MY" sz="1000">
                          <a:effectLst/>
                        </a:rPr>
                      </a:b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  <a:tr h="7651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000">
                          <a:effectLst/>
                        </a:rPr>
                        <a:t/>
                      </a:r>
                      <a:br>
                        <a:rPr lang="en-MY" sz="1000">
                          <a:effectLst/>
                        </a:rPr>
                      </a:b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  <a:tr h="802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000">
                          <a:effectLst/>
                        </a:rPr>
                        <a:t/>
                      </a:r>
                      <a:br>
                        <a:rPr lang="en-MY" sz="1000">
                          <a:effectLst/>
                        </a:rPr>
                      </a:b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  <a:tr h="7888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000">
                          <a:effectLst/>
                        </a:rPr>
                        <a:t/>
                      </a:r>
                      <a:br>
                        <a:rPr lang="en-MY" sz="1000">
                          <a:effectLst/>
                        </a:rPr>
                      </a:b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  <a:tr h="7741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000">
                          <a:effectLst/>
                        </a:rPr>
                        <a:t/>
                      </a:r>
                      <a:br>
                        <a:rPr lang="en-MY" sz="1000">
                          <a:effectLst/>
                        </a:rPr>
                      </a:b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  <a:tr h="7888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000" dirty="0">
                          <a:effectLst/>
                        </a:rPr>
                        <a:t/>
                      </a:r>
                      <a:br>
                        <a:rPr lang="en-MY" sz="1000" dirty="0">
                          <a:effectLst/>
                        </a:rPr>
                      </a:b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  <a:tr h="7147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000" dirty="0">
                          <a:effectLst/>
                        </a:rPr>
                        <a:t/>
                      </a:r>
                      <a:br>
                        <a:rPr lang="en-MY" sz="1000" dirty="0">
                          <a:effectLst/>
                        </a:rPr>
                      </a:b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</a:tbl>
          </a:graphicData>
        </a:graphic>
      </p:graphicFrame>
      <p:pic>
        <p:nvPicPr>
          <p:cNvPr id="2059" name="Picture 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3" t="17595" b="36917"/>
          <a:stretch>
            <a:fillRect/>
          </a:stretch>
        </p:blipFill>
        <p:spPr bwMode="auto">
          <a:xfrm>
            <a:off x="3266291" y="1108185"/>
            <a:ext cx="917575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2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79" b="37029"/>
          <a:stretch>
            <a:fillRect/>
          </a:stretch>
        </p:blipFill>
        <p:spPr bwMode="auto">
          <a:xfrm>
            <a:off x="3266291" y="1909307"/>
            <a:ext cx="917575" cy="766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1" name="Picture 2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157" b="30003"/>
          <a:stretch>
            <a:fillRect/>
          </a:stretch>
        </p:blipFill>
        <p:spPr bwMode="auto">
          <a:xfrm>
            <a:off x="3266291" y="2679582"/>
            <a:ext cx="917575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2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41" b="26517"/>
          <a:stretch>
            <a:fillRect/>
          </a:stretch>
        </p:blipFill>
        <p:spPr bwMode="auto">
          <a:xfrm>
            <a:off x="3251613" y="3509963"/>
            <a:ext cx="917575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2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79" b="30692"/>
          <a:stretch>
            <a:fillRect/>
          </a:stretch>
        </p:blipFill>
        <p:spPr bwMode="auto">
          <a:xfrm>
            <a:off x="3251613" y="4312595"/>
            <a:ext cx="917575" cy="77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2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35" b="37816"/>
          <a:stretch>
            <a:fillRect/>
          </a:stretch>
        </p:blipFill>
        <p:spPr bwMode="auto">
          <a:xfrm>
            <a:off x="3251613" y="5112391"/>
            <a:ext cx="917575" cy="766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2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89" b="40746"/>
          <a:stretch>
            <a:fillRect/>
          </a:stretch>
        </p:blipFill>
        <p:spPr bwMode="auto">
          <a:xfrm>
            <a:off x="3242088" y="5879154"/>
            <a:ext cx="927100" cy="776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Oval 11"/>
          <p:cNvSpPr/>
          <p:nvPr/>
        </p:nvSpPr>
        <p:spPr>
          <a:xfrm>
            <a:off x="1164964" y="1088484"/>
            <a:ext cx="914400" cy="89535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</a:t>
            </a:r>
            <a:endParaRPr lang="en-MY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7027144" y="4092880"/>
            <a:ext cx="914400" cy="89535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2400" b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</a:t>
            </a:r>
            <a:endParaRPr lang="en-MY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87276" y="4092880"/>
            <a:ext cx="914400" cy="89535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FA</a:t>
            </a:r>
            <a:endParaRPr lang="en-MY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1164964" y="2689393"/>
            <a:ext cx="914400" cy="89535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2400" b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MI</a:t>
            </a:r>
            <a:endParaRPr lang="en-MY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1164964" y="5819622"/>
            <a:ext cx="914400" cy="89535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TI</a:t>
            </a:r>
            <a:endParaRPr lang="en-MY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8167012" y="2998788"/>
            <a:ext cx="914400" cy="89535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</a:t>
            </a:r>
            <a:endParaRPr lang="en-MY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1174489" y="5032907"/>
            <a:ext cx="914400" cy="89535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</a:t>
            </a:r>
            <a:endParaRPr lang="en-MY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15"/>
          <p:cNvSpPr>
            <a:spLocks noChangeArrowheads="1"/>
          </p:cNvSpPr>
          <p:nvPr/>
        </p:nvSpPr>
        <p:spPr bwMode="auto">
          <a:xfrm>
            <a:off x="496126" y="24734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auto">
          <a:xfrm>
            <a:off x="496126" y="70454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19" name="Horizontal Scroll 18"/>
          <p:cNvSpPr/>
          <p:nvPr/>
        </p:nvSpPr>
        <p:spPr>
          <a:xfrm>
            <a:off x="5173249" y="247345"/>
            <a:ext cx="6463430" cy="1629189"/>
          </a:xfrm>
          <a:prstGeom prst="horizontalScroll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2400" b="1" dirty="0" smtClean="0"/>
              <a:t>Padankan bulatan </a:t>
            </a:r>
            <a:r>
              <a:rPr lang="en-MY" sz="2400" b="1" dirty="0" err="1"/>
              <a:t>s</a:t>
            </a:r>
            <a:r>
              <a:rPr lang="en-MY" sz="2400" b="1" dirty="0" err="1" smtClean="0"/>
              <a:t>olfa</a:t>
            </a:r>
            <a:r>
              <a:rPr lang="en-MY" sz="2400" b="1" dirty="0" smtClean="0"/>
              <a:t> berikut </a:t>
            </a:r>
            <a:r>
              <a:rPr lang="en-MY" sz="2400" b="1" dirty="0"/>
              <a:t>d</a:t>
            </a:r>
            <a:r>
              <a:rPr lang="en-MY" sz="2400" b="1" dirty="0" smtClean="0"/>
              <a:t>engan </a:t>
            </a:r>
            <a:r>
              <a:rPr lang="en-MY" sz="2400" b="1" dirty="0"/>
              <a:t>i</a:t>
            </a:r>
            <a:r>
              <a:rPr lang="en-MY" sz="2400" b="1" dirty="0" smtClean="0"/>
              <a:t>syarat </a:t>
            </a:r>
            <a:r>
              <a:rPr lang="en-MY" sz="2400" b="1" dirty="0"/>
              <a:t>t</a:t>
            </a:r>
            <a:r>
              <a:rPr lang="en-MY" sz="2400" b="1" dirty="0" smtClean="0"/>
              <a:t>angan </a:t>
            </a:r>
            <a:r>
              <a:rPr lang="en-MY" sz="2400" b="1" dirty="0"/>
              <a:t>y</a:t>
            </a:r>
            <a:r>
              <a:rPr lang="en-MY" sz="2400" b="1" dirty="0" smtClean="0"/>
              <a:t>ang </a:t>
            </a:r>
            <a:r>
              <a:rPr lang="en-MY" sz="2400" b="1" dirty="0"/>
              <a:t>b</a:t>
            </a:r>
            <a:r>
              <a:rPr lang="en-MY" sz="2400" b="1" dirty="0" smtClean="0"/>
              <a:t>etul </a:t>
            </a:r>
            <a:r>
              <a:rPr lang="en-MY" sz="2400" b="1" dirty="0" smtClean="0">
                <a:sym typeface="Wingdings" panose="05000000000000000000" pitchFamily="2" charset="2"/>
              </a:rPr>
              <a:t></a:t>
            </a:r>
            <a:endParaRPr lang="en-MY" sz="2400" b="1" dirty="0"/>
          </a:p>
        </p:txBody>
      </p:sp>
    </p:spTree>
    <p:extLst>
      <p:ext uri="{BB962C8B-B14F-4D97-AF65-F5344CB8AC3E}">
        <p14:creationId xmlns:p14="http://schemas.microsoft.com/office/powerpoint/2010/main" val="1122773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96902" y="247346"/>
          <a:ext cx="4450878" cy="63413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25439"/>
                <a:gridCol w="2225439"/>
              </a:tblGrid>
              <a:tr h="9198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 dirty="0">
                          <a:effectLst/>
                        </a:rPr>
                        <a:t>SOLFA</a:t>
                      </a: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ISYARAT TANGAN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  <a:tr h="7871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000">
                          <a:effectLst/>
                        </a:rPr>
                        <a:t/>
                      </a:r>
                      <a:br>
                        <a:rPr lang="en-MY" sz="1000">
                          <a:effectLst/>
                        </a:rPr>
                      </a:b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  <a:tr h="7651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000">
                          <a:effectLst/>
                        </a:rPr>
                        <a:t/>
                      </a:r>
                      <a:br>
                        <a:rPr lang="en-MY" sz="1000">
                          <a:effectLst/>
                        </a:rPr>
                      </a:b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  <a:tr h="802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000">
                          <a:effectLst/>
                        </a:rPr>
                        <a:t/>
                      </a:r>
                      <a:br>
                        <a:rPr lang="en-MY" sz="1000">
                          <a:effectLst/>
                        </a:rPr>
                      </a:b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  <a:tr h="7888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000">
                          <a:effectLst/>
                        </a:rPr>
                        <a:t/>
                      </a:r>
                      <a:br>
                        <a:rPr lang="en-MY" sz="1000">
                          <a:effectLst/>
                        </a:rPr>
                      </a:b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  <a:tr h="7741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000">
                          <a:effectLst/>
                        </a:rPr>
                        <a:t/>
                      </a:r>
                      <a:br>
                        <a:rPr lang="en-MY" sz="1000">
                          <a:effectLst/>
                        </a:rPr>
                      </a:b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  <a:tr h="7888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000" dirty="0">
                          <a:effectLst/>
                        </a:rPr>
                        <a:t/>
                      </a:r>
                      <a:br>
                        <a:rPr lang="en-MY" sz="1000" dirty="0">
                          <a:effectLst/>
                        </a:rPr>
                      </a:b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  <a:tr h="7147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000" dirty="0">
                          <a:effectLst/>
                        </a:rPr>
                        <a:t/>
                      </a:r>
                      <a:br>
                        <a:rPr lang="en-MY" sz="1000" dirty="0">
                          <a:effectLst/>
                        </a:rPr>
                      </a:b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</a:tbl>
          </a:graphicData>
        </a:graphic>
      </p:graphicFrame>
      <p:pic>
        <p:nvPicPr>
          <p:cNvPr id="2059" name="Picture 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3" t="17595" b="36917"/>
          <a:stretch>
            <a:fillRect/>
          </a:stretch>
        </p:blipFill>
        <p:spPr bwMode="auto">
          <a:xfrm>
            <a:off x="3266291" y="1108185"/>
            <a:ext cx="917575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2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79" b="37029"/>
          <a:stretch>
            <a:fillRect/>
          </a:stretch>
        </p:blipFill>
        <p:spPr bwMode="auto">
          <a:xfrm>
            <a:off x="3266291" y="1909307"/>
            <a:ext cx="917575" cy="766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1" name="Picture 2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157" b="30003"/>
          <a:stretch>
            <a:fillRect/>
          </a:stretch>
        </p:blipFill>
        <p:spPr bwMode="auto">
          <a:xfrm>
            <a:off x="3266291" y="2679582"/>
            <a:ext cx="917575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2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41" b="26517"/>
          <a:stretch>
            <a:fillRect/>
          </a:stretch>
        </p:blipFill>
        <p:spPr bwMode="auto">
          <a:xfrm>
            <a:off x="3251613" y="3509963"/>
            <a:ext cx="917575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2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79" b="30692"/>
          <a:stretch>
            <a:fillRect/>
          </a:stretch>
        </p:blipFill>
        <p:spPr bwMode="auto">
          <a:xfrm>
            <a:off x="3251613" y="4312595"/>
            <a:ext cx="917575" cy="77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2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35" b="37816"/>
          <a:stretch>
            <a:fillRect/>
          </a:stretch>
        </p:blipFill>
        <p:spPr bwMode="auto">
          <a:xfrm>
            <a:off x="3251613" y="5112391"/>
            <a:ext cx="917575" cy="766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2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89" b="40746"/>
          <a:stretch>
            <a:fillRect/>
          </a:stretch>
        </p:blipFill>
        <p:spPr bwMode="auto">
          <a:xfrm>
            <a:off x="3242088" y="5879154"/>
            <a:ext cx="927100" cy="776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Oval 11"/>
          <p:cNvSpPr/>
          <p:nvPr/>
        </p:nvSpPr>
        <p:spPr>
          <a:xfrm>
            <a:off x="1164964" y="1088484"/>
            <a:ext cx="914400" cy="89535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</a:t>
            </a:r>
            <a:endParaRPr lang="en-MY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7027144" y="4092880"/>
            <a:ext cx="914400" cy="89535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2400" b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</a:t>
            </a:r>
            <a:endParaRPr lang="en-MY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87276" y="4092880"/>
            <a:ext cx="914400" cy="89535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FA</a:t>
            </a:r>
            <a:endParaRPr lang="en-MY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1164964" y="2689393"/>
            <a:ext cx="914400" cy="89535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2400" b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MI</a:t>
            </a:r>
            <a:endParaRPr lang="en-MY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1164964" y="5819622"/>
            <a:ext cx="914400" cy="89535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TI</a:t>
            </a:r>
            <a:endParaRPr lang="en-MY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1164964" y="1888179"/>
            <a:ext cx="914400" cy="89535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</a:t>
            </a:r>
            <a:endParaRPr lang="en-MY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1174489" y="5032907"/>
            <a:ext cx="914400" cy="89535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</a:t>
            </a:r>
            <a:endParaRPr lang="en-MY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15"/>
          <p:cNvSpPr>
            <a:spLocks noChangeArrowheads="1"/>
          </p:cNvSpPr>
          <p:nvPr/>
        </p:nvSpPr>
        <p:spPr bwMode="auto">
          <a:xfrm>
            <a:off x="496126" y="24734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auto">
          <a:xfrm>
            <a:off x="496126" y="70454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19" name="Horizontal Scroll 18"/>
          <p:cNvSpPr/>
          <p:nvPr/>
        </p:nvSpPr>
        <p:spPr>
          <a:xfrm>
            <a:off x="5173249" y="247345"/>
            <a:ext cx="6463430" cy="1629189"/>
          </a:xfrm>
          <a:prstGeom prst="horizontalScroll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2400" b="1" dirty="0" smtClean="0"/>
              <a:t>Padankan bulatan </a:t>
            </a:r>
            <a:r>
              <a:rPr lang="en-MY" sz="2400" b="1" dirty="0" err="1"/>
              <a:t>s</a:t>
            </a:r>
            <a:r>
              <a:rPr lang="en-MY" sz="2400" b="1" dirty="0" err="1" smtClean="0"/>
              <a:t>olfa</a:t>
            </a:r>
            <a:r>
              <a:rPr lang="en-MY" sz="2400" b="1" dirty="0" smtClean="0"/>
              <a:t> berikut </a:t>
            </a:r>
            <a:r>
              <a:rPr lang="en-MY" sz="2400" b="1" dirty="0"/>
              <a:t>d</a:t>
            </a:r>
            <a:r>
              <a:rPr lang="en-MY" sz="2400" b="1" dirty="0" smtClean="0"/>
              <a:t>engan </a:t>
            </a:r>
            <a:r>
              <a:rPr lang="en-MY" sz="2400" b="1" dirty="0"/>
              <a:t>i</a:t>
            </a:r>
            <a:r>
              <a:rPr lang="en-MY" sz="2400" b="1" dirty="0" smtClean="0"/>
              <a:t>syarat </a:t>
            </a:r>
            <a:r>
              <a:rPr lang="en-MY" sz="2400" b="1" dirty="0"/>
              <a:t>t</a:t>
            </a:r>
            <a:r>
              <a:rPr lang="en-MY" sz="2400" b="1" dirty="0" smtClean="0"/>
              <a:t>angan </a:t>
            </a:r>
            <a:r>
              <a:rPr lang="en-MY" sz="2400" b="1" dirty="0"/>
              <a:t>y</a:t>
            </a:r>
            <a:r>
              <a:rPr lang="en-MY" sz="2400" b="1" dirty="0" smtClean="0"/>
              <a:t>ang </a:t>
            </a:r>
            <a:r>
              <a:rPr lang="en-MY" sz="2400" b="1" dirty="0"/>
              <a:t>b</a:t>
            </a:r>
            <a:r>
              <a:rPr lang="en-MY" sz="2400" b="1" dirty="0" smtClean="0"/>
              <a:t>etul </a:t>
            </a:r>
            <a:r>
              <a:rPr lang="en-MY" sz="2400" b="1" dirty="0" smtClean="0">
                <a:sym typeface="Wingdings" panose="05000000000000000000" pitchFamily="2" charset="2"/>
              </a:rPr>
              <a:t></a:t>
            </a:r>
            <a:endParaRPr lang="en-MY" sz="2400" b="1" dirty="0"/>
          </a:p>
        </p:txBody>
      </p:sp>
    </p:spTree>
    <p:extLst>
      <p:ext uri="{BB962C8B-B14F-4D97-AF65-F5344CB8AC3E}">
        <p14:creationId xmlns:p14="http://schemas.microsoft.com/office/powerpoint/2010/main" val="4205624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96902" y="247346"/>
          <a:ext cx="4450878" cy="63413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25439"/>
                <a:gridCol w="2225439"/>
              </a:tblGrid>
              <a:tr h="9198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 dirty="0">
                          <a:effectLst/>
                        </a:rPr>
                        <a:t>SOLFA</a:t>
                      </a: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ISYARAT TANGAN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  <a:tr h="7871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000">
                          <a:effectLst/>
                        </a:rPr>
                        <a:t/>
                      </a:r>
                      <a:br>
                        <a:rPr lang="en-MY" sz="1000">
                          <a:effectLst/>
                        </a:rPr>
                      </a:b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  <a:tr h="7651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000">
                          <a:effectLst/>
                        </a:rPr>
                        <a:t/>
                      </a:r>
                      <a:br>
                        <a:rPr lang="en-MY" sz="1000">
                          <a:effectLst/>
                        </a:rPr>
                      </a:b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  <a:tr h="802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000">
                          <a:effectLst/>
                        </a:rPr>
                        <a:t/>
                      </a:r>
                      <a:br>
                        <a:rPr lang="en-MY" sz="1000">
                          <a:effectLst/>
                        </a:rPr>
                      </a:b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  <a:tr h="7888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000">
                          <a:effectLst/>
                        </a:rPr>
                        <a:t/>
                      </a:r>
                      <a:br>
                        <a:rPr lang="en-MY" sz="1000">
                          <a:effectLst/>
                        </a:rPr>
                      </a:b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  <a:tr h="7741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000">
                          <a:effectLst/>
                        </a:rPr>
                        <a:t/>
                      </a:r>
                      <a:br>
                        <a:rPr lang="en-MY" sz="1000">
                          <a:effectLst/>
                        </a:rPr>
                      </a:b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  <a:tr h="7888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000" dirty="0">
                          <a:effectLst/>
                        </a:rPr>
                        <a:t/>
                      </a:r>
                      <a:br>
                        <a:rPr lang="en-MY" sz="1000" dirty="0">
                          <a:effectLst/>
                        </a:rPr>
                      </a:b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  <a:tr h="7147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000" dirty="0">
                          <a:effectLst/>
                        </a:rPr>
                        <a:t/>
                      </a:r>
                      <a:br>
                        <a:rPr lang="en-MY" sz="1000" dirty="0">
                          <a:effectLst/>
                        </a:rPr>
                      </a:b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</a:tbl>
          </a:graphicData>
        </a:graphic>
      </p:graphicFrame>
      <p:pic>
        <p:nvPicPr>
          <p:cNvPr id="2059" name="Picture 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3" t="17595" b="36917"/>
          <a:stretch>
            <a:fillRect/>
          </a:stretch>
        </p:blipFill>
        <p:spPr bwMode="auto">
          <a:xfrm>
            <a:off x="3266291" y="1108185"/>
            <a:ext cx="917575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2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79" b="37029"/>
          <a:stretch>
            <a:fillRect/>
          </a:stretch>
        </p:blipFill>
        <p:spPr bwMode="auto">
          <a:xfrm>
            <a:off x="3266291" y="1909307"/>
            <a:ext cx="917575" cy="766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1" name="Picture 2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157" b="30003"/>
          <a:stretch>
            <a:fillRect/>
          </a:stretch>
        </p:blipFill>
        <p:spPr bwMode="auto">
          <a:xfrm>
            <a:off x="3266291" y="2679582"/>
            <a:ext cx="917575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2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41" b="26517"/>
          <a:stretch>
            <a:fillRect/>
          </a:stretch>
        </p:blipFill>
        <p:spPr bwMode="auto">
          <a:xfrm>
            <a:off x="3251613" y="3509963"/>
            <a:ext cx="917575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2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79" b="30692"/>
          <a:stretch>
            <a:fillRect/>
          </a:stretch>
        </p:blipFill>
        <p:spPr bwMode="auto">
          <a:xfrm>
            <a:off x="3251613" y="4312595"/>
            <a:ext cx="917575" cy="77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2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35" b="37816"/>
          <a:stretch>
            <a:fillRect/>
          </a:stretch>
        </p:blipFill>
        <p:spPr bwMode="auto">
          <a:xfrm>
            <a:off x="3251613" y="5112391"/>
            <a:ext cx="917575" cy="766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2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89" b="40746"/>
          <a:stretch>
            <a:fillRect/>
          </a:stretch>
        </p:blipFill>
        <p:spPr bwMode="auto">
          <a:xfrm>
            <a:off x="3242088" y="5879154"/>
            <a:ext cx="927100" cy="776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Oval 11"/>
          <p:cNvSpPr/>
          <p:nvPr/>
        </p:nvSpPr>
        <p:spPr>
          <a:xfrm>
            <a:off x="1164964" y="1088484"/>
            <a:ext cx="914400" cy="89535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</a:t>
            </a:r>
            <a:endParaRPr lang="en-MY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7027144" y="4092880"/>
            <a:ext cx="914400" cy="89535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2400" b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</a:t>
            </a:r>
            <a:endParaRPr lang="en-MY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174489" y="3466193"/>
            <a:ext cx="914400" cy="89535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FA</a:t>
            </a:r>
            <a:endParaRPr lang="en-MY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1164964" y="2689393"/>
            <a:ext cx="914400" cy="89535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2400" b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MI</a:t>
            </a:r>
            <a:endParaRPr lang="en-MY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1164964" y="5819622"/>
            <a:ext cx="914400" cy="89535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TI</a:t>
            </a:r>
            <a:endParaRPr lang="en-MY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1164964" y="1888179"/>
            <a:ext cx="914400" cy="89535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</a:t>
            </a:r>
            <a:endParaRPr lang="en-MY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1174489" y="5032907"/>
            <a:ext cx="914400" cy="89535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</a:t>
            </a:r>
            <a:endParaRPr lang="en-MY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15"/>
          <p:cNvSpPr>
            <a:spLocks noChangeArrowheads="1"/>
          </p:cNvSpPr>
          <p:nvPr/>
        </p:nvSpPr>
        <p:spPr bwMode="auto">
          <a:xfrm>
            <a:off x="496126" y="24734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auto">
          <a:xfrm>
            <a:off x="496126" y="70454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19" name="Horizontal Scroll 18"/>
          <p:cNvSpPr/>
          <p:nvPr/>
        </p:nvSpPr>
        <p:spPr>
          <a:xfrm>
            <a:off x="5173249" y="247345"/>
            <a:ext cx="6463430" cy="1629189"/>
          </a:xfrm>
          <a:prstGeom prst="horizontalScroll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2400" b="1" dirty="0" smtClean="0"/>
              <a:t>Padankan bulatan </a:t>
            </a:r>
            <a:r>
              <a:rPr lang="en-MY" sz="2400" b="1" dirty="0" err="1"/>
              <a:t>s</a:t>
            </a:r>
            <a:r>
              <a:rPr lang="en-MY" sz="2400" b="1" dirty="0" err="1" smtClean="0"/>
              <a:t>olfa</a:t>
            </a:r>
            <a:r>
              <a:rPr lang="en-MY" sz="2400" b="1" dirty="0" smtClean="0"/>
              <a:t> berikut </a:t>
            </a:r>
            <a:r>
              <a:rPr lang="en-MY" sz="2400" b="1" dirty="0"/>
              <a:t>d</a:t>
            </a:r>
            <a:r>
              <a:rPr lang="en-MY" sz="2400" b="1" dirty="0" smtClean="0"/>
              <a:t>engan </a:t>
            </a:r>
            <a:r>
              <a:rPr lang="en-MY" sz="2400" b="1" dirty="0"/>
              <a:t>i</a:t>
            </a:r>
            <a:r>
              <a:rPr lang="en-MY" sz="2400" b="1" dirty="0" smtClean="0"/>
              <a:t>syarat </a:t>
            </a:r>
            <a:r>
              <a:rPr lang="en-MY" sz="2400" b="1" dirty="0"/>
              <a:t>t</a:t>
            </a:r>
            <a:r>
              <a:rPr lang="en-MY" sz="2400" b="1" dirty="0" smtClean="0"/>
              <a:t>angan </a:t>
            </a:r>
            <a:r>
              <a:rPr lang="en-MY" sz="2400" b="1" dirty="0"/>
              <a:t>y</a:t>
            </a:r>
            <a:r>
              <a:rPr lang="en-MY" sz="2400" b="1" dirty="0" smtClean="0"/>
              <a:t>ang </a:t>
            </a:r>
            <a:r>
              <a:rPr lang="en-MY" sz="2400" b="1" dirty="0"/>
              <a:t>b</a:t>
            </a:r>
            <a:r>
              <a:rPr lang="en-MY" sz="2400" b="1" dirty="0" smtClean="0"/>
              <a:t>etul </a:t>
            </a:r>
            <a:r>
              <a:rPr lang="en-MY" sz="2400" b="1" dirty="0" smtClean="0">
                <a:sym typeface="Wingdings" panose="05000000000000000000" pitchFamily="2" charset="2"/>
              </a:rPr>
              <a:t></a:t>
            </a:r>
            <a:endParaRPr lang="en-MY" sz="2400" b="1" dirty="0"/>
          </a:p>
        </p:txBody>
      </p:sp>
    </p:spTree>
    <p:extLst>
      <p:ext uri="{BB962C8B-B14F-4D97-AF65-F5344CB8AC3E}">
        <p14:creationId xmlns:p14="http://schemas.microsoft.com/office/powerpoint/2010/main" val="3668812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96902" y="247346"/>
          <a:ext cx="4450878" cy="63413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25439"/>
                <a:gridCol w="2225439"/>
              </a:tblGrid>
              <a:tr h="9198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 dirty="0">
                          <a:effectLst/>
                        </a:rPr>
                        <a:t>SOLFA</a:t>
                      </a: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ISYARAT TANGAN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  <a:tr h="7871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000">
                          <a:effectLst/>
                        </a:rPr>
                        <a:t/>
                      </a:r>
                      <a:br>
                        <a:rPr lang="en-MY" sz="1000">
                          <a:effectLst/>
                        </a:rPr>
                      </a:b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  <a:tr h="7651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000">
                          <a:effectLst/>
                        </a:rPr>
                        <a:t/>
                      </a:r>
                      <a:br>
                        <a:rPr lang="en-MY" sz="1000">
                          <a:effectLst/>
                        </a:rPr>
                      </a:b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  <a:tr h="802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000">
                          <a:effectLst/>
                        </a:rPr>
                        <a:t/>
                      </a:r>
                      <a:br>
                        <a:rPr lang="en-MY" sz="1000">
                          <a:effectLst/>
                        </a:rPr>
                      </a:b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  <a:tr h="7888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000">
                          <a:effectLst/>
                        </a:rPr>
                        <a:t/>
                      </a:r>
                      <a:br>
                        <a:rPr lang="en-MY" sz="1000">
                          <a:effectLst/>
                        </a:rPr>
                      </a:b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  <a:tr h="7741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000">
                          <a:effectLst/>
                        </a:rPr>
                        <a:t/>
                      </a:r>
                      <a:br>
                        <a:rPr lang="en-MY" sz="1000">
                          <a:effectLst/>
                        </a:rPr>
                      </a:b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  <a:tr h="7888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000" dirty="0">
                          <a:effectLst/>
                        </a:rPr>
                        <a:t/>
                      </a:r>
                      <a:br>
                        <a:rPr lang="en-MY" sz="1000" dirty="0">
                          <a:effectLst/>
                        </a:rPr>
                      </a:b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  <a:tr h="7147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900">
                          <a:effectLst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MY" sz="1000" dirty="0">
                          <a:effectLst/>
                        </a:rPr>
                        <a:t/>
                      </a:r>
                      <a:br>
                        <a:rPr lang="en-MY" sz="1000" dirty="0">
                          <a:effectLst/>
                        </a:rPr>
                      </a:b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7" marR="60327" marT="0" marB="0"/>
                </a:tc>
              </a:tr>
            </a:tbl>
          </a:graphicData>
        </a:graphic>
      </p:graphicFrame>
      <p:pic>
        <p:nvPicPr>
          <p:cNvPr id="2059" name="Picture 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3" t="17595" b="36917"/>
          <a:stretch>
            <a:fillRect/>
          </a:stretch>
        </p:blipFill>
        <p:spPr bwMode="auto">
          <a:xfrm>
            <a:off x="3266291" y="1108185"/>
            <a:ext cx="917575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2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79" b="37029"/>
          <a:stretch>
            <a:fillRect/>
          </a:stretch>
        </p:blipFill>
        <p:spPr bwMode="auto">
          <a:xfrm>
            <a:off x="3266291" y="1909307"/>
            <a:ext cx="917575" cy="766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1" name="Picture 2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157" b="30003"/>
          <a:stretch>
            <a:fillRect/>
          </a:stretch>
        </p:blipFill>
        <p:spPr bwMode="auto">
          <a:xfrm>
            <a:off x="3266291" y="2679582"/>
            <a:ext cx="917575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2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41" b="26517"/>
          <a:stretch>
            <a:fillRect/>
          </a:stretch>
        </p:blipFill>
        <p:spPr bwMode="auto">
          <a:xfrm>
            <a:off x="3251613" y="3509963"/>
            <a:ext cx="917575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2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79" b="30692"/>
          <a:stretch>
            <a:fillRect/>
          </a:stretch>
        </p:blipFill>
        <p:spPr bwMode="auto">
          <a:xfrm>
            <a:off x="3251613" y="4312595"/>
            <a:ext cx="917575" cy="77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2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35" b="37816"/>
          <a:stretch>
            <a:fillRect/>
          </a:stretch>
        </p:blipFill>
        <p:spPr bwMode="auto">
          <a:xfrm>
            <a:off x="3251613" y="5112391"/>
            <a:ext cx="917575" cy="766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2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89" b="40746"/>
          <a:stretch>
            <a:fillRect/>
          </a:stretch>
        </p:blipFill>
        <p:spPr bwMode="auto">
          <a:xfrm>
            <a:off x="3242088" y="5879154"/>
            <a:ext cx="927100" cy="776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Oval 11"/>
          <p:cNvSpPr/>
          <p:nvPr/>
        </p:nvSpPr>
        <p:spPr>
          <a:xfrm>
            <a:off x="1164964" y="1088484"/>
            <a:ext cx="914400" cy="89535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</a:t>
            </a:r>
            <a:endParaRPr lang="en-MY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3888" y="4242993"/>
            <a:ext cx="914400" cy="89535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</a:t>
            </a:r>
            <a:endParaRPr lang="en-MY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174489" y="3466193"/>
            <a:ext cx="914400" cy="89535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FA</a:t>
            </a:r>
            <a:endParaRPr lang="en-MY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1164964" y="2689393"/>
            <a:ext cx="914400" cy="89535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2400" b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MI</a:t>
            </a:r>
            <a:endParaRPr lang="en-MY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1164964" y="5819622"/>
            <a:ext cx="914400" cy="89535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TI</a:t>
            </a:r>
            <a:endParaRPr lang="en-MY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1164964" y="1888179"/>
            <a:ext cx="914400" cy="89535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</a:t>
            </a:r>
            <a:endParaRPr lang="en-MY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1174489" y="5032907"/>
            <a:ext cx="914400" cy="89535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</a:t>
            </a:r>
            <a:endParaRPr lang="en-MY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15"/>
          <p:cNvSpPr>
            <a:spLocks noChangeArrowheads="1"/>
          </p:cNvSpPr>
          <p:nvPr/>
        </p:nvSpPr>
        <p:spPr bwMode="auto">
          <a:xfrm>
            <a:off x="496126" y="24734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auto">
          <a:xfrm>
            <a:off x="496126" y="70454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19" name="Horizontal Scroll 18"/>
          <p:cNvSpPr/>
          <p:nvPr/>
        </p:nvSpPr>
        <p:spPr>
          <a:xfrm>
            <a:off x="5173249" y="247345"/>
            <a:ext cx="6463430" cy="1629189"/>
          </a:xfrm>
          <a:prstGeom prst="horizontalScroll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2400" b="1" dirty="0" smtClean="0"/>
              <a:t>Padankan bulatan </a:t>
            </a:r>
            <a:r>
              <a:rPr lang="en-MY" sz="2400" b="1" dirty="0" err="1"/>
              <a:t>s</a:t>
            </a:r>
            <a:r>
              <a:rPr lang="en-MY" sz="2400" b="1" dirty="0" err="1" smtClean="0"/>
              <a:t>olfa</a:t>
            </a:r>
            <a:r>
              <a:rPr lang="en-MY" sz="2400" b="1" dirty="0" smtClean="0"/>
              <a:t> berikut </a:t>
            </a:r>
            <a:r>
              <a:rPr lang="en-MY" sz="2400" b="1" dirty="0"/>
              <a:t>d</a:t>
            </a:r>
            <a:r>
              <a:rPr lang="en-MY" sz="2400" b="1" dirty="0" smtClean="0"/>
              <a:t>engan </a:t>
            </a:r>
            <a:r>
              <a:rPr lang="en-MY" sz="2400" b="1" dirty="0"/>
              <a:t>i</a:t>
            </a:r>
            <a:r>
              <a:rPr lang="en-MY" sz="2400" b="1" dirty="0" smtClean="0"/>
              <a:t>syarat </a:t>
            </a:r>
            <a:r>
              <a:rPr lang="en-MY" sz="2400" b="1" dirty="0"/>
              <a:t>t</a:t>
            </a:r>
            <a:r>
              <a:rPr lang="en-MY" sz="2400" b="1" dirty="0" smtClean="0"/>
              <a:t>angan </a:t>
            </a:r>
            <a:r>
              <a:rPr lang="en-MY" sz="2400" b="1" dirty="0"/>
              <a:t>y</a:t>
            </a:r>
            <a:r>
              <a:rPr lang="en-MY" sz="2400" b="1" dirty="0" smtClean="0"/>
              <a:t>ang </a:t>
            </a:r>
            <a:r>
              <a:rPr lang="en-MY" sz="2400" b="1" dirty="0"/>
              <a:t>b</a:t>
            </a:r>
            <a:r>
              <a:rPr lang="en-MY" sz="2400" b="1" dirty="0" smtClean="0"/>
              <a:t>etul </a:t>
            </a:r>
            <a:r>
              <a:rPr lang="en-MY" sz="2400" b="1" dirty="0" smtClean="0">
                <a:sym typeface="Wingdings" panose="05000000000000000000" pitchFamily="2" charset="2"/>
              </a:rPr>
              <a:t></a:t>
            </a:r>
            <a:endParaRPr lang="en-MY" sz="2400" b="1" dirty="0"/>
          </a:p>
        </p:txBody>
      </p:sp>
    </p:spTree>
    <p:extLst>
      <p:ext uri="{BB962C8B-B14F-4D97-AF65-F5344CB8AC3E}">
        <p14:creationId xmlns:p14="http://schemas.microsoft.com/office/powerpoint/2010/main" val="4006038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04489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816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161</Words>
  <Application>Microsoft Office PowerPoint</Application>
  <PresentationFormat>Widescreen</PresentationFormat>
  <Paragraphs>193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zulhanis zakeria</dc:creator>
  <cp:lastModifiedBy>zulhanis zakeria</cp:lastModifiedBy>
  <cp:revision>3</cp:revision>
  <dcterms:created xsi:type="dcterms:W3CDTF">2016-03-02T11:16:20Z</dcterms:created>
  <dcterms:modified xsi:type="dcterms:W3CDTF">2016-03-02T13:26:08Z</dcterms:modified>
</cp:coreProperties>
</file>